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0" r:id="rId3"/>
    <p:sldId id="287" r:id="rId4"/>
    <p:sldId id="296" r:id="rId5"/>
    <p:sldId id="290" r:id="rId6"/>
    <p:sldId id="297" r:id="rId7"/>
    <p:sldId id="291" r:id="rId8"/>
    <p:sldId id="295" r:id="rId9"/>
    <p:sldId id="300" r:id="rId10"/>
    <p:sldId id="302" r:id="rId11"/>
    <p:sldId id="299" r:id="rId12"/>
    <p:sldId id="292" r:id="rId13"/>
    <p:sldId id="293" r:id="rId14"/>
    <p:sldId id="288" r:id="rId15"/>
    <p:sldId id="289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4"/>
    <p:restoredTop sz="84082"/>
  </p:normalViewPr>
  <p:slideViewPr>
    <p:cSldViewPr snapToGrid="0" snapToObjects="1">
      <p:cViewPr varScale="1">
        <p:scale>
          <a:sx n="190" d="100"/>
          <a:sy n="190" d="100"/>
        </p:scale>
        <p:origin x="2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4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89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0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50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8/16/22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8/16/22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8/16/22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8/16/22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8/16/22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02/43/1554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em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doi.org/10.1186/s12918-016-0349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Quiz: Enrichment Analysis on a kinase screen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Change the gene background!</a:t>
            </a:r>
          </a:p>
          <a:p>
            <a:r>
              <a:rPr lang="en-US" dirty="0"/>
              <a:t>Instead of all genes, </a:t>
            </a:r>
            <a:r>
              <a:rPr lang="en-US" b="1" dirty="0"/>
              <a:t>use a custom background</a:t>
            </a:r>
            <a:r>
              <a:rPr lang="en-US" dirty="0"/>
              <a:t>: only </a:t>
            </a:r>
            <a:r>
              <a:rPr lang="en-US" dirty="0" err="1"/>
              <a:t>kinome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37158"/>
              </p:ext>
            </p:extLst>
          </p:nvPr>
        </p:nvGraphicFramePr>
        <p:xfrm>
          <a:off x="729240" y="3609248"/>
          <a:ext cx="426192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1387469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018937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 subclass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Other  kinases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1AFC5F9-65CE-402A-B6C5-A82AC0A0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31" y="3132296"/>
            <a:ext cx="5362199" cy="35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18417-536A-3F1D-FA9C-357C86A9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53" y="3136530"/>
            <a:ext cx="6458551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Example: GSEA or class scoring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Are my regulated genes enriched in Kinases (Gene Ontology)?</a:t>
            </a:r>
          </a:p>
          <a:p>
            <a:pPr>
              <a:lnSpc>
                <a:spcPct val="150000"/>
              </a:lnSpc>
            </a:pPr>
            <a:r>
              <a:rPr lang="en-US" dirty="0"/>
              <a:t>Rank my DE results by log2FC </a:t>
            </a:r>
          </a:p>
          <a:p>
            <a:pPr>
              <a:lnSpc>
                <a:spcPct val="150000"/>
              </a:lnSpc>
            </a:pPr>
            <a:r>
              <a:rPr lang="en-US" dirty="0"/>
              <a:t>Run enrichment score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Pro:</a:t>
            </a:r>
          </a:p>
          <a:p>
            <a:r>
              <a:rPr lang="en-US" dirty="0"/>
              <a:t>No need for gene list!</a:t>
            </a:r>
          </a:p>
          <a:p>
            <a:r>
              <a:rPr lang="en-US" dirty="0"/>
              <a:t>Best for small DE lists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7EEB-864F-8739-40BE-B7F616C674DD}"/>
              </a:ext>
            </a:extLst>
          </p:cNvPr>
          <p:cNvSpPr txBox="1"/>
          <p:nvPr/>
        </p:nvSpPr>
        <p:spPr>
          <a:xfrm>
            <a:off x="9286504" y="2800078"/>
            <a:ext cx="3486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u="none" strike="noStrike" dirty="0">
                <a:effectLst/>
                <a:latin typeface="Roboto" panose="020F0502020204030204" pitchFamily="34" charset="0"/>
                <a:hlinkClick r:id="rId4"/>
              </a:rPr>
              <a:t> DOI: 10.1073/pnas.0506580102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2037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b="1" dirty="0" err="1"/>
              <a:t>clusterProfiler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419113" y="2698838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976" y="3264088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11" y="4709264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8702432" y="4968768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949157" y="6079428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45BCB936-E515-0DA5-03C4-661FC6653D09}"/>
              </a:ext>
            </a:extLst>
          </p:cNvPr>
          <p:cNvSpPr/>
          <p:nvPr/>
        </p:nvSpPr>
        <p:spPr>
          <a:xfrm rot="10800000">
            <a:off x="8080744" y="4575992"/>
            <a:ext cx="2142909" cy="276999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1074F-1F3C-13F5-EF98-D86FBF0DBC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98"/>
          <a:stretch/>
        </p:blipFill>
        <p:spPr>
          <a:xfrm>
            <a:off x="6030562" y="3223892"/>
            <a:ext cx="2562718" cy="24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1" grpId="0"/>
      <p:bldP spid="204" grpId="0"/>
      <p:bldP spid="205" grpId="0"/>
      <p:bldP spid="206" grpId="0" animBg="1"/>
      <p:bldP spid="207" grpId="0" animBg="1"/>
      <p:bldP spid="213" grpId="0"/>
      <p:bldP spid="2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488218" cy="4895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r>
              <a:rPr lang="en-US" dirty="0"/>
              <a:t>Edge thickness: strength of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407E3-B012-3841-8E80-74CB88994F93}"/>
              </a:ext>
            </a:extLst>
          </p:cNvPr>
          <p:cNvGrpSpPr>
            <a:grpSpLocks noChangeAspect="1"/>
          </p:cNvGrpSpPr>
          <p:nvPr/>
        </p:nvGrpSpPr>
        <p:grpSpPr>
          <a:xfrm>
            <a:off x="7833074" y="2656873"/>
            <a:ext cx="4167404" cy="2459576"/>
            <a:chOff x="8120062" y="2634938"/>
            <a:chExt cx="3233738" cy="190853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8DBA1D-9C71-184E-AAB3-7ED76F300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529" y="2743586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8CEB19-B9A0-3B46-8232-9D1B00323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051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C0978-91D1-2748-A59B-83EC4FD76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639" y="4183470"/>
              <a:ext cx="360000" cy="36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EB4C-F671-E24C-B31B-9485217D4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2329" y="4183470"/>
              <a:ext cx="36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FAFD3-3144-DE40-A8DC-1D5DC293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8441" y="285453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D2B4AC-3249-354E-B954-07CEE35729F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48530" y="3103587"/>
              <a:ext cx="278242" cy="378134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DC0C82-5994-DE4A-A325-444679F4DD2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9228529" y="2923586"/>
              <a:ext cx="579912" cy="110945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9CD0D3-A768-1142-88EA-DBCF79E9CAD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9152329" y="3789000"/>
              <a:ext cx="301722" cy="39447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6B01D6-EEC9-584D-92B8-2E85326FB7A7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9581330" y="3736279"/>
              <a:ext cx="420030" cy="499912"/>
            </a:xfrm>
            <a:prstGeom prst="line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A8A0C5-71B7-7B41-8365-40FBE3A454B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332329" y="4363470"/>
              <a:ext cx="61631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1DDEE-B674-2641-A335-7D1C68495460}"/>
                </a:ext>
              </a:extLst>
            </p:cNvPr>
            <p:cNvCxnSpPr>
              <a:cxnSpLocks/>
              <a:stCxn id="10" idx="7"/>
              <a:endCxn id="13" idx="4"/>
            </p:cNvCxnSpPr>
            <p:nvPr/>
          </p:nvCxnSpPr>
          <p:spPr>
            <a:xfrm flipV="1">
              <a:off x="9581330" y="3214531"/>
              <a:ext cx="407111" cy="26719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32129-ED09-5D44-B8A0-9F12549C52B1}"/>
                </a:ext>
              </a:extLst>
            </p:cNvPr>
            <p:cNvSpPr txBox="1"/>
            <p:nvPr/>
          </p:nvSpPr>
          <p:spPr>
            <a:xfrm>
              <a:off x="10571213" y="2634938"/>
              <a:ext cx="782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Nodes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3A9A0C-F560-814C-9DA7-67EF2FB2A140}"/>
                </a:ext>
              </a:extLst>
            </p:cNvPr>
            <p:cNvSpPr txBox="1"/>
            <p:nvPr/>
          </p:nvSpPr>
          <p:spPr>
            <a:xfrm>
              <a:off x="8120062" y="3474821"/>
              <a:ext cx="582251" cy="2865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/>
                <a:t>Edges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13A7A9-F435-F04D-A4F7-B0934404E803}"/>
                </a:ext>
              </a:extLst>
            </p:cNvPr>
            <p:cNvCxnSpPr>
              <a:cxnSpLocks/>
              <a:stCxn id="13" idx="6"/>
              <a:endCxn id="53" idx="1"/>
            </p:cNvCxnSpPr>
            <p:nvPr/>
          </p:nvCxnSpPr>
          <p:spPr>
            <a:xfrm flipV="1">
              <a:off x="10168441" y="2819604"/>
              <a:ext cx="402772" cy="21492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7F39758-09D1-4340-BDE0-713BE4F8F8B4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8702314" y="3352357"/>
              <a:ext cx="500145" cy="265758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641D6-E1B7-B14D-AA85-944FDCA63E2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8702314" y="3618116"/>
              <a:ext cx="621866" cy="3439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060F0-8B35-2045-A8BA-6357A6DDEB30}"/>
                </a:ext>
              </a:extLst>
            </p:cNvPr>
            <p:cNvCxnSpPr>
              <a:cxnSpLocks/>
              <a:stCxn id="11" idx="7"/>
              <a:endCxn id="53" idx="1"/>
            </p:cNvCxnSpPr>
            <p:nvPr/>
          </p:nvCxnSpPr>
          <p:spPr>
            <a:xfrm flipV="1">
              <a:off x="10255918" y="2819604"/>
              <a:ext cx="315295" cy="14165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Graphs)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598837" y="6121310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195992" y="6075144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3150000" y="6345162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 gave us genes UP and DOWN regulated in each comparison</a:t>
            </a:r>
          </a:p>
          <a:p>
            <a:endParaRPr lang="en-GB" dirty="0"/>
          </a:p>
          <a:p>
            <a:r>
              <a:rPr lang="en-GB" dirty="0"/>
              <a:t>Define sets of genes of interest: </a:t>
            </a:r>
          </a:p>
          <a:p>
            <a:pPr lvl="1"/>
            <a:r>
              <a:rPr lang="en-GB" dirty="0"/>
              <a:t>Treatment vs Control with Log2FC &gt; 1 and adjusted p-value &lt;0.05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>
                <a:highlight>
                  <a:srgbClr val="FFFFFF"/>
                </a:highlight>
              </a:rPr>
              <a:t>Do they share a common function? </a:t>
            </a:r>
            <a:r>
              <a:rPr lang="en-GB" dirty="0" err="1">
                <a:highlight>
                  <a:srgbClr val="FFFFFF"/>
                </a:highlight>
              </a:rPr>
              <a:t>Eg</a:t>
            </a:r>
            <a:r>
              <a:rPr lang="en-GB" dirty="0">
                <a:highlight>
                  <a:srgbClr val="FFFFFF"/>
                </a:highlight>
              </a:rPr>
              <a:t>: </a:t>
            </a:r>
            <a:r>
              <a:rPr lang="en-GB" dirty="0" err="1">
                <a:highlight>
                  <a:srgbClr val="FFFFFF"/>
                </a:highlight>
              </a:rPr>
              <a:t>immunoprocesses</a:t>
            </a:r>
            <a:endParaRPr lang="en-GB" dirty="0">
              <a:highlight>
                <a:srgbClr val="FFFFFF"/>
              </a:highlight>
            </a:endParaRPr>
          </a:p>
          <a:p>
            <a:pPr lvl="1"/>
            <a:r>
              <a:rPr lang="en-GB" dirty="0"/>
              <a:t>Part of the same pathway? </a:t>
            </a:r>
            <a:r>
              <a:rPr lang="en-GB" dirty="0" err="1"/>
              <a:t>Eg</a:t>
            </a:r>
            <a:r>
              <a:rPr lang="en-GB" dirty="0"/>
              <a:t>: nucleotide metabolism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Gene annotation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dirty="0"/>
              <a:t>We can </a:t>
            </a:r>
            <a:r>
              <a:rPr lang="en-GB" b="1" dirty="0"/>
              <a:t>annotate </a:t>
            </a:r>
            <a:r>
              <a:rPr lang="en-GB" dirty="0"/>
              <a:t>our genes of interests with </a:t>
            </a:r>
            <a:r>
              <a:rPr lang="en-GB" b="1" dirty="0"/>
              <a:t>different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Use of </a:t>
            </a:r>
            <a:r>
              <a:rPr lang="en-GB" b="1" dirty="0"/>
              <a:t>databases</a:t>
            </a:r>
            <a:r>
              <a:rPr lang="en-GB" dirty="0"/>
              <a:t> to annotate our genes: </a:t>
            </a:r>
            <a:r>
              <a:rPr lang="en-GB" dirty="0" err="1"/>
              <a:t>AnnotationHub</a:t>
            </a:r>
            <a:r>
              <a:rPr lang="en-GB" dirty="0"/>
              <a:t> or </a:t>
            </a:r>
            <a:r>
              <a:rPr lang="en-GB" dirty="0" err="1"/>
              <a:t>Biomart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Sometimes we need specific </a:t>
            </a:r>
            <a:r>
              <a:rPr lang="en-GB" b="1" dirty="0"/>
              <a:t>gene identifiers or gene names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0C5C5C6-82CA-674A-B3B5-980CC521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30374"/>
              </p:ext>
            </p:extLst>
          </p:nvPr>
        </p:nvGraphicFramePr>
        <p:xfrm>
          <a:off x="1729507" y="4804826"/>
          <a:ext cx="7059223" cy="155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35">
                  <a:extLst>
                    <a:ext uri="{9D8B030D-6E8A-4147-A177-3AD203B41FA5}">
                      <a16:colId xmlns:a16="http://schemas.microsoft.com/office/drawing/2014/main" val="3229691428"/>
                    </a:ext>
                  </a:extLst>
                </a:gridCol>
                <a:gridCol w="1309318">
                  <a:extLst>
                    <a:ext uri="{9D8B030D-6E8A-4147-A177-3AD203B41FA5}">
                      <a16:colId xmlns:a16="http://schemas.microsoft.com/office/drawing/2014/main" val="107294241"/>
                    </a:ext>
                  </a:extLst>
                </a:gridCol>
                <a:gridCol w="1097334">
                  <a:extLst>
                    <a:ext uri="{9D8B030D-6E8A-4147-A177-3AD203B41FA5}">
                      <a16:colId xmlns:a16="http://schemas.microsoft.com/office/drawing/2014/main" val="572647118"/>
                    </a:ext>
                  </a:extLst>
                </a:gridCol>
                <a:gridCol w="860409">
                  <a:extLst>
                    <a:ext uri="{9D8B030D-6E8A-4147-A177-3AD203B41FA5}">
                      <a16:colId xmlns:a16="http://schemas.microsoft.com/office/drawing/2014/main" val="3639611665"/>
                    </a:ext>
                  </a:extLst>
                </a:gridCol>
                <a:gridCol w="798061">
                  <a:extLst>
                    <a:ext uri="{9D8B030D-6E8A-4147-A177-3AD203B41FA5}">
                      <a16:colId xmlns:a16="http://schemas.microsoft.com/office/drawing/2014/main" val="4151175"/>
                    </a:ext>
                  </a:extLst>
                </a:gridCol>
                <a:gridCol w="968466">
                  <a:extLst>
                    <a:ext uri="{9D8B030D-6E8A-4147-A177-3AD203B41FA5}">
                      <a16:colId xmlns:a16="http://schemas.microsoft.com/office/drawing/2014/main" val="3095708309"/>
                    </a:ext>
                  </a:extLst>
                </a:gridCol>
              </a:tblGrid>
              <a:tr h="387881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ntrezid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r>
                        <a:rPr lang="en-DK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K" dirty="0"/>
                        <a:t>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49114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ENSG00000223972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DDX11L1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11869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2029271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ENSG00000227232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WASH7P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29570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85888717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ENSG00000278267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MIR6859-1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17369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17436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5613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GO term</a:t>
            </a:r>
          </a:p>
          <a:p>
            <a:pPr marL="0" indent="0">
              <a:buNone/>
            </a:pPr>
            <a:r>
              <a:rPr lang="en-US" sz="24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Genes are annotated to different sets of knowledge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Biological processes: DNA repair, signal transduction,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Molecular function: catalysis, transportation,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Cellular component: ribosome, nucleus,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GO terms have children and children have multiple 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EC867A-2CD5-D177-4E5D-837E60C6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18" y="2865638"/>
            <a:ext cx="4978400" cy="3835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Pathways</a:t>
            </a:r>
          </a:p>
          <a:p>
            <a:pPr marL="0" indent="0">
              <a:buNone/>
            </a:pPr>
            <a:r>
              <a:rPr lang="en-US" sz="24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KEGG pathway database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D6B7B-0BEF-3183-D853-1458639F6802}"/>
              </a:ext>
            </a:extLst>
          </p:cNvPr>
          <p:cNvSpPr/>
          <p:nvPr/>
        </p:nvSpPr>
        <p:spPr>
          <a:xfrm>
            <a:off x="926274" y="3769102"/>
            <a:ext cx="7216699" cy="189128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Metabolism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Genetic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Environmental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Cellular processes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Organismal Systems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Human Diseases</a:t>
            </a:r>
          </a:p>
        </p:txBody>
      </p:sp>
    </p:spTree>
    <p:extLst>
      <p:ext uri="{BB962C8B-B14F-4D97-AF65-F5344CB8AC3E}">
        <p14:creationId xmlns:p14="http://schemas.microsoft.com/office/powerpoint/2010/main" val="27050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GEA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GEA or overrepresentation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Quiz: Enrichment Analysis on a kinase screen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Our experiment returns a list of regulated kinases </a:t>
            </a:r>
          </a:p>
          <a:p>
            <a:r>
              <a:rPr lang="en-US" dirty="0"/>
              <a:t>What would come out as enriched in our analysis?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10616"/>
              </p:ext>
            </p:extLst>
          </p:nvPr>
        </p:nvGraphicFramePr>
        <p:xfrm>
          <a:off x="327211" y="3939979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B9F79A4-F4F3-8797-2081-FB02C5D2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65" y="3050523"/>
            <a:ext cx="5515535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1031</Words>
  <Application>Microsoft Macintosh PowerPoint</Application>
  <PresentationFormat>Widescreen</PresentationFormat>
  <Paragraphs>275</Paragraphs>
  <Slides>16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NexusSans</vt:lpstr>
      <vt:lpstr>Roboto</vt:lpstr>
      <vt:lpstr>Office Theme</vt:lpstr>
      <vt:lpstr>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103</cp:revision>
  <dcterms:created xsi:type="dcterms:W3CDTF">2021-05-13T13:56:47Z</dcterms:created>
  <dcterms:modified xsi:type="dcterms:W3CDTF">2022-08-16T13:59:13Z</dcterms:modified>
</cp:coreProperties>
</file>